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793" r:id="rId2"/>
    <p:sldId id="804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313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061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881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801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872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978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69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963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289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894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54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456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659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4" y="3700874"/>
            <a:ext cx="6074230" cy="458587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8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8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16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anose="02020404030301010803" pitchFamily="18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8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ea typeface="Roboto Medium" panose="02000000000000000000" pitchFamily="2" charset="0"/>
                <a:cs typeface="Roboto Medium" panose="02000000000000000000" pitchFamily="2" charset="0"/>
              </a:rPr>
              <a:t>«Уголовное преследование по делам о преступлениях в сфере экономики»</a:t>
            </a:r>
          </a:p>
          <a:p>
            <a:pPr algn="r"/>
            <a:endParaRPr lang="ru-RU" altLang="ru-RU" sz="2800" dirty="0">
              <a:solidFill>
                <a:srgbClr val="005AA5"/>
              </a:solidFill>
              <a:latin typeface="Garamond" panose="02020404030301010803" pitchFamily="18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53" y="5833555"/>
            <a:ext cx="3777343" cy="260071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уголовного и уголовно-исполнительного права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Цель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841" y="2266485"/>
            <a:ext cx="8294950" cy="4351338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Garamond" panose="02020404030301010803" pitchFamily="18" charset="0"/>
              </a:rPr>
              <a:t>Целью освоения дисциплины «Уголовное преследование по делам о преступлениях в сфере экономики» является формирование у обучающихся системы знаний о сущности, формах и основаниях уголовного преследования как движущей силы уголовно-процессуальной деятельности и порядке его осуществления, приобретение ими умений правильного определения основания для уголовного преследования, овладение навыками производства процессуальных действий, связанных с осуществлением уголовного преследования, а также оформления ее хода и результатов в досудебном производстве по уголовным делам о преступлениях в сфере экономики.</a:t>
            </a:r>
            <a:endParaRPr lang="en-US" sz="24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199" y="582276"/>
            <a:ext cx="1720017" cy="124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90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26" y="2069512"/>
            <a:ext cx="8248964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	</a:t>
            </a:r>
            <a:r>
              <a:rPr lang="ru-RU" dirty="0">
                <a:latin typeface="Garamond" panose="02020404030301010803" pitchFamily="18" charset="0"/>
              </a:rPr>
              <a:t>изучение современных представлений о понятии, формах и основаниях уголовного преследования в российском уголовном процессе, о процессуальной компетенции должностных лиц, на которых возложено осуществление уголовного преследования в сфере экономики;</a:t>
            </a:r>
          </a:p>
          <a:p>
            <a:pPr algn="just"/>
            <a:r>
              <a:rPr lang="ru-RU" dirty="0">
                <a:latin typeface="Garamond" panose="02020404030301010803" pitchFamily="18" charset="0"/>
              </a:rPr>
              <a:t>	уяснение правовой основы уголовного преследования при производстве по уголовным делам в сфере экономики;</a:t>
            </a:r>
          </a:p>
          <a:p>
            <a:pPr algn="just"/>
            <a:r>
              <a:rPr lang="ru-RU" dirty="0">
                <a:latin typeface="Garamond" panose="02020404030301010803" pitchFamily="18" charset="0"/>
              </a:rPr>
              <a:t>	формирование умений по выстраиванию алгоритма осуществления уголовного преследования на различных стадиях уголовного судопроизводства;</a:t>
            </a:r>
          </a:p>
          <a:p>
            <a:pPr algn="just"/>
            <a:r>
              <a:rPr lang="ru-RU" dirty="0">
                <a:latin typeface="Garamond" panose="02020404030301010803" pitchFamily="18" charset="0"/>
              </a:rPr>
              <a:t>	овладение навыками применения норм уголовно-процессуального права при составлении процессуальных документов, связанных с выдвижением подозрения и привлечением лица в качестве обвиняемого по делам о преступлениях в сфере экономики;</a:t>
            </a:r>
          </a:p>
          <a:p>
            <a:pPr algn="just"/>
            <a:r>
              <a:rPr lang="ru-RU" dirty="0">
                <a:latin typeface="Garamond" panose="02020404030301010803" pitchFamily="18" charset="0"/>
              </a:rPr>
              <a:t>	обеспечение готовности использования полученных знаний в ходе правоприменительной деятельности.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Garamond" panose="02020404030301010803" pitchFamily="18" charset="0"/>
              </a:rPr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sz="2800" dirty="0">
                <a:latin typeface="Garamond" panose="02020404030301010803" pitchFamily="18" charset="0"/>
              </a:rPr>
              <a:t>для обучающихся по направлению подготовки 40.04.01 Юриспруденция (квалификация (степень) «Магистр»). Магистерская программа: «Уголовное законодательство России и его реализация»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54558"/>
            <a:ext cx="2945142" cy="186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r>
              <a:rPr lang="ru-RU" dirty="0"/>
              <a:t>Уголовно-процессуальное право</a:t>
            </a:r>
          </a:p>
          <a:p>
            <a:r>
              <a:rPr lang="ru-RU" dirty="0"/>
              <a:t>Правовая регламентация уголовного преследования и обвинения</a:t>
            </a:r>
          </a:p>
          <a:p>
            <a:r>
              <a:rPr lang="ru-RU" dirty="0"/>
              <a:t>Процессуальное положение властных участников процесса, обязанных осуществлять уголовное преследование</a:t>
            </a:r>
          </a:p>
          <a:p>
            <a:r>
              <a:rPr lang="ru-RU" dirty="0"/>
              <a:t>Предварительная проверка сообщения о преступлении, сроки и способы ее осуществления</a:t>
            </a:r>
          </a:p>
          <a:p>
            <a:r>
              <a:rPr lang="ru-RU" dirty="0"/>
              <a:t>Сущность и процедура выдвижения подозрения и обвинения</a:t>
            </a:r>
          </a:p>
          <a:p>
            <a:r>
              <a:rPr lang="ru-RU" dirty="0"/>
              <a:t>Особенности процессуального порядка избрания мер пресечения по делам о преступлениях в сфере экономики</a:t>
            </a:r>
          </a:p>
          <a:p>
            <a:r>
              <a:rPr lang="ru-RU" dirty="0"/>
              <a:t> Формулирование итогов предварительного расследования по делам о преступлениях в сфере экономики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>
                <a:latin typeface="Garamond" panose="02020404030301010803" pitchFamily="18" charset="0"/>
              </a:rPr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25" y="2069512"/>
            <a:ext cx="8378517" cy="457771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100" dirty="0">
                <a:latin typeface="Garamond" panose="02020404030301010803" pitchFamily="18" charset="0"/>
              </a:rPr>
              <a:t>Тема 1. Понятие, формы и основания уголовного преследования по делам о преступлениях в сфере экономики</a:t>
            </a:r>
          </a:p>
          <a:p>
            <a:pPr algn="just"/>
            <a:r>
              <a:rPr lang="ru-RU" sz="3100" dirty="0">
                <a:latin typeface="Garamond" panose="02020404030301010803" pitchFamily="18" charset="0"/>
              </a:rPr>
              <a:t>Тема 2. Возбуждение уголовного дела как первоначальный этап осуществления уголовного преследования по делам о преступлениях в сфере экономики</a:t>
            </a:r>
          </a:p>
          <a:p>
            <a:pPr algn="just"/>
            <a:r>
              <a:rPr lang="ru-RU" sz="3100" dirty="0">
                <a:latin typeface="Garamond" panose="02020404030301010803" pitchFamily="18" charset="0"/>
              </a:rPr>
              <a:t>Тема 3. Процессуальные действия по собиранию доказательств, изобличающих лицо в совершении преступления в сфере экономики</a:t>
            </a:r>
          </a:p>
          <a:p>
            <a:pPr algn="just"/>
            <a:r>
              <a:rPr lang="ru-RU" sz="3100" dirty="0">
                <a:latin typeface="Garamond" panose="02020404030301010803" pitchFamily="18" charset="0"/>
              </a:rPr>
              <a:t>Тема 4. Процедура выдвижения подозрения и обвинения по делам о преступлениях в сфере экономики</a:t>
            </a:r>
          </a:p>
          <a:p>
            <a:pPr algn="just"/>
            <a:r>
              <a:rPr lang="ru-RU" sz="3100" dirty="0">
                <a:latin typeface="Garamond" panose="02020404030301010803" pitchFamily="18" charset="0"/>
              </a:rPr>
              <a:t>Тема 5. Избрание мер процессуального принуждения при осуществлении уголовного преследования по делам о преступлениях в сфере экономики</a:t>
            </a:r>
          </a:p>
          <a:p>
            <a:pPr algn="just"/>
            <a:r>
              <a:rPr lang="ru-RU" sz="3100" dirty="0">
                <a:latin typeface="Garamond" panose="02020404030301010803" pitchFamily="18" charset="0"/>
              </a:rPr>
              <a:t>Тема 6. Действия и решения по формулированию итогов предварительного расследования с направлением уголовного дела в суд </a:t>
            </a:r>
          </a:p>
          <a:p>
            <a:pPr algn="just"/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Garamond" panose="02020404030301010803" pitchFamily="18" charset="0"/>
              </a:rPr>
              <a:t>Теоретические опросы</a:t>
            </a:r>
          </a:p>
          <a:p>
            <a:r>
              <a:rPr lang="ru-RU" sz="2800" dirty="0">
                <a:latin typeface="Garamond" panose="02020404030301010803" pitchFamily="18" charset="0"/>
              </a:rPr>
              <a:t>Изучение следственной и судебной практики</a:t>
            </a:r>
          </a:p>
          <a:p>
            <a:r>
              <a:rPr lang="ru-RU" sz="2800" dirty="0">
                <a:latin typeface="Garamond" panose="02020404030301010803" pitchFamily="18" charset="0"/>
              </a:rPr>
              <a:t>Подготовка процессуальных документов</a:t>
            </a:r>
          </a:p>
          <a:p>
            <a:r>
              <a:rPr lang="ru-RU" sz="2800" dirty="0">
                <a:latin typeface="Garamond" panose="02020404030301010803" pitchFamily="18" charset="0"/>
              </a:rPr>
              <a:t>Круглые столы</a:t>
            </a:r>
          </a:p>
          <a:p>
            <a:r>
              <a:rPr lang="ru-RU" sz="2800" dirty="0">
                <a:latin typeface="Garamond" panose="02020404030301010803" pitchFamily="18" charset="0"/>
              </a:rPr>
              <a:t>Практические задачи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245430"/>
            <a:ext cx="3249942" cy="220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/>
              <a:t> Уголовно - правовая охрана личности </a:t>
            </a:r>
          </a:p>
          <a:p>
            <a:pPr algn="just"/>
            <a:r>
              <a:rPr lang="ru-RU" dirty="0"/>
              <a:t>Уголовная ответственность и ее реализация </a:t>
            </a:r>
          </a:p>
          <a:p>
            <a:pPr algn="just"/>
            <a:r>
              <a:rPr lang="ru-RU" dirty="0"/>
              <a:t>Уголовная политика и ее реализация </a:t>
            </a:r>
          </a:p>
          <a:p>
            <a:pPr algn="just"/>
            <a:r>
              <a:rPr lang="ru-RU" dirty="0"/>
              <a:t>Актуальные проблемы уголовного права</a:t>
            </a:r>
          </a:p>
          <a:p>
            <a:pPr algn="just"/>
            <a:r>
              <a:rPr lang="ru-RU" dirty="0"/>
              <a:t>Криминологические основы уголовного права </a:t>
            </a:r>
          </a:p>
          <a:p>
            <a:pPr algn="just"/>
            <a:r>
              <a:rPr lang="ru-RU" dirty="0"/>
              <a:t>Преступления в сфере высоких технологий </a:t>
            </a:r>
          </a:p>
          <a:p>
            <a:pPr algn="just"/>
            <a:r>
              <a:rPr lang="ru-RU" dirty="0"/>
              <a:t>Противодействие незаконному обороту наркотиков</a:t>
            </a:r>
          </a:p>
          <a:p>
            <a:pPr algn="just"/>
            <a:r>
              <a:rPr lang="ru-RU" dirty="0"/>
              <a:t>Уголовно-правовое противодействие хищениям 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25" y="2295888"/>
            <a:ext cx="8248965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Возможность применять уголовно-процессуальное законодательство РФ при осуществлении уголовного преследования по делам о преступлениях в сфере экономики; </a:t>
            </a:r>
          </a:p>
          <a:p>
            <a:pPr algn="just"/>
            <a:r>
              <a:rPr lang="ru-RU" dirty="0"/>
              <a:t>Умение определять подлежащие применению уголовно-процессуальные нормы в процессе производства по уголовным делам; </a:t>
            </a:r>
          </a:p>
          <a:p>
            <a:pPr algn="just"/>
            <a:r>
              <a:rPr lang="ru-RU" dirty="0"/>
              <a:t>Получение навыков отстаивания собственной позиции при решении вопросов об уголовном преследовании лиц, подозреваемых и обвиняемых в совершении преступлений</a:t>
            </a:r>
            <a:r>
              <a:rPr lang="en-US" dirty="0"/>
              <a:t>;</a:t>
            </a:r>
            <a:endParaRPr lang="ru-RU" dirty="0"/>
          </a:p>
          <a:p>
            <a:pPr algn="just"/>
            <a:r>
              <a:rPr lang="ru-RU" dirty="0"/>
              <a:t>Умение применять нормы уголовно-процессуального закона при составлении процессуальных решений, связанных с осуществлением уголовного преследования.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2066</TotalTime>
  <Words>560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Roboto Medium</vt:lpstr>
      <vt:lpstr>Тема Office</vt:lpstr>
      <vt:lpstr>Презентация PowerPoint</vt:lpstr>
      <vt:lpstr>Цель дисциплины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Mik</cp:lastModifiedBy>
  <cp:revision>146</cp:revision>
  <dcterms:created xsi:type="dcterms:W3CDTF">2020-12-02T14:35:45Z</dcterms:created>
  <dcterms:modified xsi:type="dcterms:W3CDTF">2022-02-12T07:18:36Z</dcterms:modified>
</cp:coreProperties>
</file>